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805" r:id="rId2"/>
    <p:sldId id="807" r:id="rId3"/>
    <p:sldId id="804" r:id="rId4"/>
    <p:sldId id="803" r:id="rId5"/>
    <p:sldId id="743" r:id="rId6"/>
    <p:sldId id="417" r:id="rId7"/>
    <p:sldId id="408" r:id="rId8"/>
    <p:sldId id="418" r:id="rId9"/>
    <p:sldId id="409" r:id="rId10"/>
    <p:sldId id="411" r:id="rId11"/>
    <p:sldId id="422" r:id="rId12"/>
    <p:sldId id="80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4">
          <p15:clr>
            <a:srgbClr val="A4A3A4"/>
          </p15:clr>
        </p15:guide>
        <p15:guide id="2" orient="horz" pos="2219">
          <p15:clr>
            <a:srgbClr val="A4A3A4"/>
          </p15:clr>
        </p15:guide>
        <p15:guide id="3" orient="horz" pos="14">
          <p15:clr>
            <a:srgbClr val="A4A3A4"/>
          </p15:clr>
        </p15:guide>
        <p15:guide id="4" pos="5759">
          <p15:clr>
            <a:srgbClr val="A4A3A4"/>
          </p15:clr>
        </p15:guide>
        <p15:guide id="5" pos="28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BA0C2F"/>
    <a:srgbClr val="5358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64" autoAdjust="0"/>
    <p:restoredTop sz="99388" autoAdjust="0"/>
  </p:normalViewPr>
  <p:slideViewPr>
    <p:cSldViewPr snapToGrid="0" snapToObjects="1">
      <p:cViewPr varScale="1">
        <p:scale>
          <a:sx n="115" d="100"/>
          <a:sy n="115" d="100"/>
        </p:scale>
        <p:origin x="1624" y="200"/>
      </p:cViewPr>
      <p:guideLst>
        <p:guide orient="horz" pos="4034"/>
        <p:guide orient="horz" pos="2219"/>
        <p:guide orient="horz" pos="14"/>
        <p:guide pos="5759"/>
        <p:guide pos="28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F2216-3C6C-5242-8DB2-4752D4FEC615}" type="datetimeFigureOut">
              <a:rPr lang="en-US" smtClean="0">
                <a:latin typeface="Arial"/>
              </a:rPr>
              <a:pPr/>
              <a:t>8/6/19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E00F2-CC6B-3345-A584-44341337AE23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5426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4.png>
</file>

<file path=ppt/media/image15.png>
</file>

<file path=ppt/media/image3.png>
</file>

<file path=ppt/media/image4.png>
</file>

<file path=ppt/media/image5.jpg>
</file>

<file path=ppt/media/image6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2CD6293C-6F3F-374D-A003-D3E152FC3744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D389288A-BD78-EC48-81B6-C08E556E160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760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measured 6 sites at Ivanpah, JPL, and Caltech.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26DE78-2793-446D-9DEA-C8BFDD72E4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67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Posterior uncertainty predictions (grey envelopes) accurately predict and capture our actual discrepancies!</a:t>
            </a:r>
          </a:p>
          <a:p>
            <a:endParaRPr lang="en-US" dirty="0"/>
          </a:p>
          <a:p>
            <a:r>
              <a:rPr lang="en-US" dirty="0"/>
              <a:t>This demonstrates a closed account of the uncertainty in the system.  To our knowledge, this is the first time it has been done for VSWIR imaging spectroscopy.</a:t>
            </a:r>
          </a:p>
          <a:p>
            <a:endParaRPr lang="en-US" dirty="0"/>
          </a:p>
          <a:p>
            <a:r>
              <a:rPr lang="en-US" dirty="0"/>
              <a:t>Note: we also account for the uncertainty in the surface measurement, which is a significant contributor to the confidence bands.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26DE78-2793-446D-9DEA-C8BFDD72E4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56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330" y="2058235"/>
            <a:ext cx="3185337" cy="707853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206213" y="2914151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800" b="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217330" y="3392822"/>
            <a:ext cx="7498993" cy="13823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</p:spTree>
    <p:extLst>
      <p:ext uri="{BB962C8B-B14F-4D97-AF65-F5344CB8AC3E}">
        <p14:creationId xmlns:p14="http://schemas.microsoft.com/office/powerpoint/2010/main" val="156067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F8D79-F0C4-D34D-8A88-9C95CFFDA57E}" type="datetime1">
              <a:rPr lang="en-US" smtClean="0"/>
              <a:t>8/6/19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1476374"/>
            <a:ext cx="9144000" cy="48164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559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279400"/>
            <a:ext cx="7816649" cy="822036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6074"/>
            <a:ext cx="8229600" cy="49900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600" y="6096000"/>
            <a:ext cx="1447800" cy="298450"/>
          </a:xfrm>
        </p:spPr>
        <p:txBody>
          <a:bodyPr/>
          <a:lstStyle/>
          <a:p>
            <a:fld id="{86FAB8CD-051E-284A-B9A7-5EAFA02FF667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90600" y="6400801"/>
            <a:ext cx="7086600" cy="228600"/>
          </a:xfrm>
        </p:spPr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29600" y="6356351"/>
            <a:ext cx="457200" cy="273050"/>
          </a:xfrm>
        </p:spPr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NASA insignia2Colo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6019800"/>
            <a:ext cx="793954" cy="6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03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143000" y="6356350"/>
            <a:ext cx="2133600" cy="365125"/>
          </a:xfrm>
        </p:spPr>
        <p:txBody>
          <a:bodyPr/>
          <a:lstStyle/>
          <a:p>
            <a:fld id="{48466608-5881-E248-9C89-9B5A8F7901A6}" type="datetime1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NASA insignia2Color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050" y="5963831"/>
            <a:ext cx="793954" cy="656539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1143000" y="6324599"/>
            <a:ext cx="7467600" cy="1"/>
          </a:xfrm>
          <a:prstGeom prst="line">
            <a:avLst/>
          </a:prstGeom>
          <a:ln w="28575" cmpd="sng">
            <a:solidFill>
              <a:srgbClr val="003399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750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3000" y="6356349"/>
            <a:ext cx="1447800" cy="365125"/>
          </a:xfrm>
        </p:spPr>
        <p:txBody>
          <a:bodyPr/>
          <a:lstStyle/>
          <a:p>
            <a:fld id="{55C5CE85-21D6-4849-BAD7-071796A19C7D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3000" y="5991224"/>
            <a:ext cx="2133600" cy="365125"/>
          </a:xfrm>
        </p:spPr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NASA insignia2Color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050" y="5963831"/>
            <a:ext cx="793954" cy="6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44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455990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304986" y="4942618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800" b="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316103" y="5421290"/>
            <a:ext cx="7498993" cy="8044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  <p:pic>
        <p:nvPicPr>
          <p:cNvPr id="6" name="Picture 5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8" y="5810555"/>
            <a:ext cx="3185337" cy="70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1" y="3843849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>
                <a:solidFill>
                  <a:schemeClr val="bg2"/>
                </a:solidFill>
              </a:rPr>
              <a:t>jpl.nasa.gov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564190" y="3654169"/>
            <a:ext cx="4042530" cy="0"/>
          </a:xfrm>
          <a:prstGeom prst="line">
            <a:avLst/>
          </a:prstGeom>
          <a:ln w="12700" cmpd="sng">
            <a:solidFill>
              <a:srgbClr val="BFBFB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143" y="2541306"/>
            <a:ext cx="4234462" cy="94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01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" y="2995083"/>
            <a:ext cx="9144000" cy="86783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Chapter Divider</a:t>
            </a:r>
          </a:p>
        </p:txBody>
      </p:sp>
    </p:spTree>
    <p:extLst>
      <p:ext uri="{BB962C8B-B14F-4D97-AF65-F5344CB8AC3E}">
        <p14:creationId xmlns:p14="http://schemas.microsoft.com/office/powerpoint/2010/main" val="1773567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119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681B0-F019-CE4A-892B-2C83E87EF1AD}" type="datetime1">
              <a:rPr lang="en-US" smtClean="0"/>
              <a:t>8/6/19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1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D5786-F6FF-D74C-8CA7-13CF9C828131}" type="datetime1">
              <a:rPr lang="en-US" smtClean="0"/>
              <a:t>8/6/19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</p:spTree>
    <p:extLst>
      <p:ext uri="{BB962C8B-B14F-4D97-AF65-F5344CB8AC3E}">
        <p14:creationId xmlns:p14="http://schemas.microsoft.com/office/powerpoint/2010/main" val="1609336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67CB4-179C-0243-B947-A2D929956FA1}" type="datetime1">
              <a:rPr lang="en-US" smtClean="0"/>
              <a:t>8/6/19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457200" y="1476963"/>
            <a:ext cx="8248650" cy="4815887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948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F1556-A14C-E841-914D-B181766AB2C5}" type="datetime1">
              <a:rPr lang="en-US" smtClean="0"/>
              <a:t>8/6/19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4678362" y="1476963"/>
            <a:ext cx="4008438" cy="4815887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0"/>
          </p:nvPr>
        </p:nvSpPr>
        <p:spPr>
          <a:xfrm>
            <a:off x="454025" y="1476375"/>
            <a:ext cx="4023901" cy="481647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3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11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9" r:id="rId2"/>
    <p:sldLayoutId id="2147483696" r:id="rId3"/>
    <p:sldLayoutId id="2147483697" r:id="rId4"/>
    <p:sldLayoutId id="2147483655" r:id="rId5"/>
    <p:sldLayoutId id="2147483700" r:id="rId6"/>
    <p:sldLayoutId id="2147483658" r:id="rId7"/>
    <p:sldLayoutId id="2147483649" r:id="rId8"/>
    <p:sldLayoutId id="2147483651" r:id="rId9"/>
    <p:sldLayoutId id="2147483698" r:id="rId10"/>
    <p:sldLayoutId id="2147483703" r:id="rId11"/>
    <p:sldLayoutId id="2147483704" r:id="rId12"/>
    <p:sldLayoutId id="2147483705" r:id="rId13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0" b="4746"/>
          <a:stretch/>
        </p:blipFill>
        <p:spPr>
          <a:xfrm>
            <a:off x="-12094" y="0"/>
            <a:ext cx="9188970" cy="4559905"/>
          </a:xfrm>
          <a:prstGeom prst="rect">
            <a:avLst/>
          </a:prstGeom>
        </p:spPr>
      </p:pic>
      <p:sp>
        <p:nvSpPr>
          <p:cNvPr id="6" name="Text Placeholder 1"/>
          <p:cNvSpPr txBox="1">
            <a:spLocks/>
          </p:cNvSpPr>
          <p:nvPr/>
        </p:nvSpPr>
        <p:spPr>
          <a:xfrm>
            <a:off x="281519" y="4959047"/>
            <a:ext cx="8544170" cy="1659063"/>
          </a:xfrm>
          <a:prstGeom prst="rect">
            <a:avLst/>
          </a:prstGeom>
        </p:spPr>
        <p:txBody>
          <a:bodyPr lIns="91418" tIns="45709" rIns="91418" bIns="45709" anchor="t"/>
          <a:lstStyle>
            <a:lvl1pPr marL="0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9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18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279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373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46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58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65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744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>
                <a:solidFill>
                  <a:srgbClr val="000000"/>
                </a:solidFill>
              </a:rPr>
              <a:t>12. </a:t>
            </a:r>
            <a:r>
              <a:rPr lang="en-US" dirty="0">
                <a:solidFill>
                  <a:srgbClr val="000000"/>
                </a:solidFill>
              </a:rPr>
              <a:t>Optimal Estimation: Advanced Topics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Dr. David R. Thompson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Jet Propulsion Laboratory, Imaging Spectroscopy Group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July 20, 2019</a:t>
            </a:r>
          </a:p>
        </p:txBody>
      </p:sp>
      <p:pic>
        <p:nvPicPr>
          <p:cNvPr id="9" name="Picture 8" descr="Tribrand_BlackText_RGB_022615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8" y="5810555"/>
            <a:ext cx="3185337" cy="70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869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9 Jan.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10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Posterior Error decomposition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" y="1219200"/>
            <a:ext cx="5791200" cy="151074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57400" y="2528563"/>
            <a:ext cx="2341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Uncertainty due </a:t>
            </a:r>
            <a:r>
              <a:rPr lang="en-US">
                <a:solidFill>
                  <a:srgbClr val="FF0000"/>
                </a:solidFill>
              </a:rPr>
              <a:t>to observation noise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52950" y="2528562"/>
            <a:ext cx="283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Uncertainty due to resolution of the retrieval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93" y="3581400"/>
            <a:ext cx="8055307" cy="225812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0E5E8AB-2B6F-9440-BD65-96047FF0699C}"/>
              </a:ext>
            </a:extLst>
          </p:cNvPr>
          <p:cNvSpPr/>
          <p:nvPr/>
        </p:nvSpPr>
        <p:spPr>
          <a:xfrm>
            <a:off x="2248745" y="6130932"/>
            <a:ext cx="67538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[Thompson et al., </a:t>
            </a:r>
            <a:r>
              <a:rPr lang="en-US" sz="1400" i="1" dirty="0"/>
              <a:t>Remote Sensing of Environment 216, </a:t>
            </a:r>
            <a:r>
              <a:rPr lang="en-US" sz="1400" dirty="0"/>
              <a:t>2018]</a:t>
            </a:r>
          </a:p>
        </p:txBody>
      </p:sp>
    </p:spTree>
    <p:extLst>
      <p:ext uri="{BB962C8B-B14F-4D97-AF65-F5344CB8AC3E}">
        <p14:creationId xmlns:p14="http://schemas.microsoft.com/office/powerpoint/2010/main" val="1666706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35C779-8BAE-C34A-9D28-35D69322D25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BD3DFEB-EA8A-0143-828E-528B5DCF483D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5E339-0B08-DD45-82E7-ED25B58DD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C1849-EE21-154F-A7D7-9BADF2CE2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11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ACF0B20-37DA-4149-ACC1-3EFDC2E4B7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indent="0">
              <a:spcBef>
                <a:spcPts val="0"/>
              </a:spcBef>
              <a:buNone/>
            </a:pPr>
            <a:r>
              <a:rPr lang="en-US" dirty="0"/>
              <a:t>Computationally more challenging but captures the full posterior Linearized estimates work well for reflectance terms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0143F-3281-FE4B-BF75-AFD5CBE69F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Sample-based posterior estimation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5DB824-6729-0C4D-8FEA-2D27F54A7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26" y="2835580"/>
            <a:ext cx="7146948" cy="31214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9F51A7E-4B1C-FC40-B268-CBD590DC4B5E}"/>
              </a:ext>
            </a:extLst>
          </p:cNvPr>
          <p:cNvSpPr txBox="1"/>
          <p:nvPr/>
        </p:nvSpPr>
        <p:spPr>
          <a:xfrm>
            <a:off x="2864329" y="6280864"/>
            <a:ext cx="4775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[Thompson et al., </a:t>
            </a:r>
            <a:r>
              <a:rPr lang="en-US" sz="1000" i="1" dirty="0"/>
              <a:t>Remote Sensing of Environment</a:t>
            </a:r>
            <a:r>
              <a:rPr lang="en-US" sz="1000" dirty="0"/>
              <a:t> 231, 2019]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28584B-0F70-8A44-8E21-306D92E7B2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633" y="1798285"/>
            <a:ext cx="2892287" cy="207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27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0478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0" b="4746"/>
          <a:stretch/>
        </p:blipFill>
        <p:spPr>
          <a:xfrm>
            <a:off x="-12094" y="0"/>
            <a:ext cx="9188970" cy="45599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A8890C-3B38-F749-A469-29A176A84AF8}"/>
              </a:ext>
            </a:extLst>
          </p:cNvPr>
          <p:cNvSpPr txBox="1"/>
          <p:nvPr/>
        </p:nvSpPr>
        <p:spPr>
          <a:xfrm>
            <a:off x="234176" y="4672360"/>
            <a:ext cx="874255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Goals for this module</a:t>
            </a:r>
            <a:endParaRPr lang="en-US" sz="1000" b="1" dirty="0"/>
          </a:p>
          <a:p>
            <a:endParaRPr lang="en-US" sz="1000" dirty="0"/>
          </a:p>
          <a:p>
            <a:r>
              <a:rPr lang="en-US" dirty="0"/>
              <a:t>Demonstrate a closed error budget with posterior predictions</a:t>
            </a:r>
          </a:p>
          <a:p>
            <a:r>
              <a:rPr lang="en-US" dirty="0"/>
              <a:t>Apply and interpret the Degrees of Freedom (DOF) in a measurement</a:t>
            </a:r>
          </a:p>
          <a:p>
            <a:r>
              <a:rPr lang="en-US" dirty="0"/>
              <a:t>Decompose posterior error predictions into resolution and noise components</a:t>
            </a:r>
          </a:p>
          <a:p>
            <a:r>
              <a:rPr lang="en-US" dirty="0"/>
              <a:t>Interpret averaging kernels, gain and </a:t>
            </a:r>
            <a:r>
              <a:rPr lang="en-US" dirty="0" err="1"/>
              <a:t>jacobian</a:t>
            </a:r>
            <a:r>
              <a:rPr lang="en-US" dirty="0"/>
              <a:t> matrices to improve your estimates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152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B0E8AEA-5A7F-8D41-A2E7-6C522F8B6F61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3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Case study</a:t>
            </a:r>
            <a:br>
              <a:rPr lang="en-US" dirty="0"/>
            </a:br>
            <a:r>
              <a:rPr lang="en-US" sz="1600" dirty="0"/>
              <a:t>[Thompson et al., </a:t>
            </a:r>
            <a:br>
              <a:rPr lang="en-US" sz="1600" dirty="0"/>
            </a:br>
            <a:r>
              <a:rPr lang="en-US" sz="1600" i="1" dirty="0"/>
              <a:t>Remote Sensing of Environment 218, </a:t>
            </a:r>
            <a:r>
              <a:rPr lang="en-US" sz="1600" dirty="0"/>
              <a:t>2018]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610473" y="3795095"/>
            <a:ext cx="3814017" cy="2196790"/>
            <a:chOff x="5975808" y="-83872"/>
            <a:chExt cx="5555924" cy="3200090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62" t="28736" r="5046" b="29863"/>
            <a:stretch/>
          </p:blipFill>
          <p:spPr>
            <a:xfrm>
              <a:off x="6362630" y="-83872"/>
              <a:ext cx="5169102" cy="320009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975808" y="1131770"/>
              <a:ext cx="323437" cy="408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Times" charset="0"/>
                  <a:ea typeface="Times" charset="0"/>
                  <a:cs typeface="Times" charset="0"/>
                </a:rPr>
                <a:t>I</a:t>
              </a: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6242811" y="1316435"/>
              <a:ext cx="344458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/>
            <p:cNvGrpSpPr/>
            <p:nvPr/>
          </p:nvGrpSpPr>
          <p:grpSpPr>
            <a:xfrm>
              <a:off x="10726022" y="2012735"/>
              <a:ext cx="657254" cy="861747"/>
              <a:chOff x="10726022" y="2012735"/>
              <a:chExt cx="657254" cy="861747"/>
            </a:xfrm>
          </p:grpSpPr>
          <p:cxnSp>
            <p:nvCxnSpPr>
              <p:cNvPr id="20" name="Straight Arrow Connector 19"/>
              <p:cNvCxnSpPr/>
              <p:nvPr/>
            </p:nvCxnSpPr>
            <p:spPr>
              <a:xfrm flipV="1">
                <a:off x="11170024" y="2012735"/>
                <a:ext cx="0" cy="515316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/>
              <p:cNvSpPr txBox="1"/>
              <p:nvPr/>
            </p:nvSpPr>
            <p:spPr>
              <a:xfrm>
                <a:off x="10865230" y="2079813"/>
                <a:ext cx="342561" cy="285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  <a:latin typeface="Times" charset="0"/>
                    <a:ea typeface="Times" charset="0"/>
                    <a:cs typeface="Times" charset="0"/>
                  </a:rPr>
                  <a:t>N</a:t>
                </a:r>
              </a:p>
            </p:txBody>
          </p:sp>
          <p:cxnSp>
            <p:nvCxnSpPr>
              <p:cNvPr id="22" name="Straight Connector 21"/>
              <p:cNvCxnSpPr/>
              <p:nvPr/>
            </p:nvCxnSpPr>
            <p:spPr>
              <a:xfrm>
                <a:off x="10808943" y="2852766"/>
                <a:ext cx="574333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10726022" y="2588872"/>
                <a:ext cx="657072" cy="285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  <a:latin typeface="Times" charset="0"/>
                    <a:ea typeface="Times" charset="0"/>
                    <a:cs typeface="Times" charset="0"/>
                  </a:rPr>
                  <a:t>1000 m</a:t>
                </a:r>
              </a:p>
            </p:txBody>
          </p:sp>
        </p:grpSp>
      </p:grp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4" t="39566" r="1935" b="45336"/>
          <a:stretch/>
        </p:blipFill>
        <p:spPr>
          <a:xfrm>
            <a:off x="5060320" y="762000"/>
            <a:ext cx="3583430" cy="2215085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625146" y="1740180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" charset="0"/>
                <a:ea typeface="Times" charset="0"/>
                <a:cs typeface="Times" charset="0"/>
              </a:rPr>
              <a:t>V</a:t>
            </a:r>
          </a:p>
        </p:txBody>
      </p:sp>
      <p:cxnSp>
        <p:nvCxnSpPr>
          <p:cNvPr id="27" name="Straight Connector 26"/>
          <p:cNvCxnSpPr>
            <a:stCxn id="31" idx="3"/>
          </p:cNvCxnSpPr>
          <p:nvPr/>
        </p:nvCxnSpPr>
        <p:spPr>
          <a:xfrm>
            <a:off x="4868368" y="1868004"/>
            <a:ext cx="113812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625146" y="2415825"/>
            <a:ext cx="3209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" charset="0"/>
                <a:ea typeface="Times" charset="0"/>
                <a:cs typeface="Times" charset="0"/>
              </a:rPr>
              <a:t>VI</a:t>
            </a:r>
          </a:p>
        </p:txBody>
      </p:sp>
      <p:cxnSp>
        <p:nvCxnSpPr>
          <p:cNvPr id="29" name="Straight Connector 28"/>
          <p:cNvCxnSpPr/>
          <p:nvPr/>
        </p:nvCxnSpPr>
        <p:spPr>
          <a:xfrm flipH="1" flipV="1">
            <a:off x="4904094" y="2538155"/>
            <a:ext cx="820005" cy="7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8108859" y="2155204"/>
            <a:ext cx="508473" cy="671175"/>
            <a:chOff x="10748693" y="2012735"/>
            <a:chExt cx="734581" cy="969633"/>
          </a:xfrm>
        </p:grpSpPr>
        <p:cxnSp>
          <p:nvCxnSpPr>
            <p:cNvPr id="31" name="Straight Arrow Connector 30"/>
            <p:cNvCxnSpPr/>
            <p:nvPr/>
          </p:nvCxnSpPr>
          <p:spPr>
            <a:xfrm flipV="1">
              <a:off x="11170024" y="2012735"/>
              <a:ext cx="0" cy="515316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10865230" y="2079813"/>
              <a:ext cx="401101" cy="3557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  <a:latin typeface="Times" charset="0"/>
                  <a:ea typeface="Times" charset="0"/>
                  <a:cs typeface="Times" charset="0"/>
                </a:rPr>
                <a:t>N</a:t>
              </a:r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10865230" y="2913222"/>
              <a:ext cx="412338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0748693" y="2626657"/>
              <a:ext cx="734581" cy="3557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  <a:latin typeface="Times" charset="0"/>
                  <a:ea typeface="Times" charset="0"/>
                  <a:cs typeface="Times" charset="0"/>
                </a:rPr>
                <a:t>100 m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625145" y="3795096"/>
            <a:ext cx="4061655" cy="2210134"/>
            <a:chOff x="5702700" y="3317257"/>
            <a:chExt cx="5880937" cy="3200090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41" t="48383" r="2366" b="25848"/>
            <a:stretch/>
          </p:blipFill>
          <p:spPr>
            <a:xfrm>
              <a:off x="6344529" y="3317257"/>
              <a:ext cx="5176912" cy="3200090"/>
            </a:xfrm>
            <a:prstGeom prst="rect">
              <a:avLst/>
            </a:prstGeom>
          </p:spPr>
        </p:pic>
        <p:sp>
          <p:nvSpPr>
            <p:cNvPr id="37" name="TextBox 36"/>
            <p:cNvSpPr txBox="1"/>
            <p:nvPr/>
          </p:nvSpPr>
          <p:spPr>
            <a:xfrm>
              <a:off x="5702700" y="3714103"/>
              <a:ext cx="525409" cy="355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Times" charset="0"/>
                  <a:ea typeface="Times" charset="0"/>
                  <a:cs typeface="Times" charset="0"/>
                </a:rPr>
                <a:t>IV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>
              <a:off x="6228108" y="3898770"/>
              <a:ext cx="2529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5786962" y="5696036"/>
              <a:ext cx="422498" cy="355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>
                  <a:latin typeface="Times" charset="0"/>
                  <a:ea typeface="Times" charset="0"/>
                  <a:cs typeface="Times" charset="0"/>
                </a:rPr>
                <a:t>II</a:t>
              </a:r>
              <a:endParaRPr lang="en-US" sz="1000" dirty="0">
                <a:latin typeface="Times" charset="0"/>
                <a:ea typeface="Times" charset="0"/>
                <a:cs typeface="Times" charset="0"/>
              </a:endParaRPr>
            </a:p>
          </p:txBody>
        </p:sp>
        <p:cxnSp>
          <p:nvCxnSpPr>
            <p:cNvPr id="40" name="Straight Connector 39"/>
            <p:cNvCxnSpPr>
              <a:stCxn id="43" idx="3"/>
            </p:cNvCxnSpPr>
            <p:nvPr/>
          </p:nvCxnSpPr>
          <p:spPr>
            <a:xfrm>
              <a:off x="6209460" y="5880702"/>
              <a:ext cx="28634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6228108" y="6083902"/>
              <a:ext cx="2783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5774163" y="5899236"/>
              <a:ext cx="525410" cy="355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Times" charset="0"/>
                  <a:ea typeface="Times" charset="0"/>
                  <a:cs typeface="Times" charset="0"/>
                </a:rPr>
                <a:t>III</a:t>
              </a: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10849056" y="5162204"/>
              <a:ext cx="734581" cy="969633"/>
              <a:chOff x="10901093" y="2165135"/>
              <a:chExt cx="734581" cy="969633"/>
            </a:xfrm>
          </p:grpSpPr>
          <p:cxnSp>
            <p:nvCxnSpPr>
              <p:cNvPr id="44" name="Straight Arrow Connector 43"/>
              <p:cNvCxnSpPr/>
              <p:nvPr/>
            </p:nvCxnSpPr>
            <p:spPr>
              <a:xfrm flipV="1">
                <a:off x="11322424" y="2165135"/>
                <a:ext cx="0" cy="515316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/>
              <p:cNvSpPr txBox="1"/>
              <p:nvPr/>
            </p:nvSpPr>
            <p:spPr>
              <a:xfrm>
                <a:off x="11017630" y="2232213"/>
                <a:ext cx="401101" cy="3557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bg1"/>
                    </a:solidFill>
                    <a:latin typeface="Times" charset="0"/>
                    <a:ea typeface="Times" charset="0"/>
                    <a:cs typeface="Times" charset="0"/>
                  </a:rPr>
                  <a:t>N</a:t>
                </a:r>
              </a:p>
            </p:txBody>
          </p:sp>
          <p:cxnSp>
            <p:nvCxnSpPr>
              <p:cNvPr id="46" name="Straight Connector 45"/>
              <p:cNvCxnSpPr/>
              <p:nvPr/>
            </p:nvCxnSpPr>
            <p:spPr>
              <a:xfrm>
                <a:off x="11017630" y="3065622"/>
                <a:ext cx="412338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7" name="TextBox 46"/>
              <p:cNvSpPr txBox="1"/>
              <p:nvPr/>
            </p:nvSpPr>
            <p:spPr>
              <a:xfrm>
                <a:off x="10901093" y="2779057"/>
                <a:ext cx="734581" cy="3557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bg1"/>
                    </a:solidFill>
                    <a:latin typeface="Times" charset="0"/>
                    <a:ea typeface="Times" charset="0"/>
                    <a:cs typeface="Times" charset="0"/>
                  </a:rPr>
                  <a:t>100 m</a:t>
                </a:r>
              </a:p>
            </p:txBody>
          </p:sp>
        </p:grpSp>
      </p:grpSp>
      <p:sp>
        <p:nvSpPr>
          <p:cNvPr id="49" name="TextBox 48"/>
          <p:cNvSpPr txBox="1"/>
          <p:nvPr/>
        </p:nvSpPr>
        <p:spPr>
          <a:xfrm>
            <a:off x="873141" y="1750246"/>
            <a:ext cx="30938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In-situ AOD via Reagan </a:t>
            </a:r>
            <a:r>
              <a:rPr lang="en-US" dirty="0" err="1"/>
              <a:t>sunphotometers</a:t>
            </a:r>
            <a:endParaRPr lang="en-US" sz="9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In-situ surface reflectance via ASD </a:t>
            </a:r>
            <a:r>
              <a:rPr lang="en-US" dirty="0" err="1"/>
              <a:t>Fieldspec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828412" y="3367362"/>
            <a:ext cx="3682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Ivanpah</a:t>
            </a:r>
            <a:r>
              <a:rPr lang="en-US" b="1" dirty="0"/>
              <a:t> Playa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004335" y="3380062"/>
            <a:ext cx="4012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California Institute of Technology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5004335" y="392668"/>
            <a:ext cx="3682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Jet </a:t>
            </a:r>
            <a:r>
              <a:rPr lang="en-US" b="1"/>
              <a:t>Propulsion Laboratory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8919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4ACA4F-B488-6E45-9DB1-08CEE6C3959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FD5786-F6FF-D74C-8CA7-13CF9C828131}" type="datetime1">
              <a:rPr lang="en-US" smtClean="0"/>
              <a:t>8/6/19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9F0516-2617-974B-9E3B-C6B4ABEC8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8D24C2-8134-5E47-B3C3-BE9C3319D3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47A7AB-138C-C54E-BEC6-679E049F67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B431CF3-D35C-2544-B573-DC1CBB8110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Total uncertainty budget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760181-5CA0-954D-88B8-3530B1857F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555" r="32524" b="35555"/>
          <a:stretch/>
        </p:blipFill>
        <p:spPr>
          <a:xfrm>
            <a:off x="381000" y="1219200"/>
            <a:ext cx="8114371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921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BAC9F89-470C-E047-93F2-BA481508A9DE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5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026" y="454025"/>
            <a:ext cx="5465380" cy="436031"/>
          </a:xfrm>
        </p:spPr>
        <p:txBody>
          <a:bodyPr/>
          <a:lstStyle/>
          <a:p>
            <a:r>
              <a:rPr lang="en-US" dirty="0"/>
              <a:t>Demonstrating closed uncertainty budgets: Posterior uncertainty compared to actual discrepancies 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[Thompson et al., </a:t>
            </a:r>
            <a:r>
              <a:rPr lang="en-US" sz="1600" i="1" dirty="0"/>
              <a:t>Remote Sensing of Environment 216, </a:t>
            </a:r>
            <a:r>
              <a:rPr lang="en-US" sz="1600" dirty="0"/>
              <a:t>2018]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0" b="83545"/>
          <a:stretch/>
        </p:blipFill>
        <p:spPr>
          <a:xfrm>
            <a:off x="946354" y="3722731"/>
            <a:ext cx="7401977" cy="237533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305182" y="5893858"/>
            <a:ext cx="16142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Wavelength (nm)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150A7F-8E6D-604E-ADEB-BDEF9BE87D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6" r="6084"/>
          <a:stretch/>
        </p:blipFill>
        <p:spPr>
          <a:xfrm>
            <a:off x="6291479" y="455086"/>
            <a:ext cx="2056852" cy="293565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C929B6D-40CE-2249-B38C-6E87BF6ABBD8}"/>
              </a:ext>
            </a:extLst>
          </p:cNvPr>
          <p:cNvCxnSpPr>
            <a:cxnSpLocks/>
          </p:cNvCxnSpPr>
          <p:nvPr/>
        </p:nvCxnSpPr>
        <p:spPr>
          <a:xfrm flipV="1">
            <a:off x="3543300" y="4728764"/>
            <a:ext cx="457200" cy="278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546870BA-D59D-E848-9998-B385A2D19B33}"/>
              </a:ext>
            </a:extLst>
          </p:cNvPr>
          <p:cNvSpPr/>
          <p:nvPr/>
        </p:nvSpPr>
        <p:spPr>
          <a:xfrm>
            <a:off x="2819400" y="3886200"/>
            <a:ext cx="1600200" cy="3048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285191-0442-C14B-B82F-943D0D8243EF}"/>
              </a:ext>
            </a:extLst>
          </p:cNvPr>
          <p:cNvSpPr/>
          <p:nvPr/>
        </p:nvSpPr>
        <p:spPr>
          <a:xfrm>
            <a:off x="3200400" y="3597388"/>
            <a:ext cx="1600200" cy="3048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97C25B-B001-CC4E-A815-DC8BC71B735A}"/>
              </a:ext>
            </a:extLst>
          </p:cNvPr>
          <p:cNvSpPr/>
          <p:nvPr/>
        </p:nvSpPr>
        <p:spPr>
          <a:xfrm>
            <a:off x="2815914" y="5051294"/>
            <a:ext cx="1600200" cy="3048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053299-FA89-0847-A078-8C82E42EFC87}"/>
              </a:ext>
            </a:extLst>
          </p:cNvPr>
          <p:cNvSpPr txBox="1"/>
          <p:nvPr/>
        </p:nvSpPr>
        <p:spPr>
          <a:xfrm>
            <a:off x="2561111" y="5040755"/>
            <a:ext cx="3956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Remote retrieval: heuristic initialization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A5E333-244D-2546-91D2-600640968C74}"/>
              </a:ext>
            </a:extLst>
          </p:cNvPr>
          <p:cNvSpPr txBox="1"/>
          <p:nvPr/>
        </p:nvSpPr>
        <p:spPr>
          <a:xfrm>
            <a:off x="2669250" y="3637920"/>
            <a:ext cx="3716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Remote retrieval: converged solution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C0E8C19-5DF9-474D-92D5-7474329E8775}"/>
              </a:ext>
            </a:extLst>
          </p:cNvPr>
          <p:cNvCxnSpPr>
            <a:cxnSpLocks/>
          </p:cNvCxnSpPr>
          <p:nvPr/>
        </p:nvCxnSpPr>
        <p:spPr>
          <a:xfrm>
            <a:off x="4305182" y="4054493"/>
            <a:ext cx="110932" cy="3758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511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9 Jan.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6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Uncertainty predictions fully explain discrepancies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89"/>
          <a:stretch/>
        </p:blipFill>
        <p:spPr>
          <a:xfrm>
            <a:off x="4902200" y="1752600"/>
            <a:ext cx="3695700" cy="41903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792"/>
          <a:stretch/>
        </p:blipFill>
        <p:spPr>
          <a:xfrm>
            <a:off x="664085" y="1752600"/>
            <a:ext cx="3755515" cy="418295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209800" y="5704727"/>
            <a:ext cx="99578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Wavelength (nm)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2386C0-230A-1546-ABA6-B4AAC51C83B2}"/>
              </a:ext>
            </a:extLst>
          </p:cNvPr>
          <p:cNvSpPr/>
          <p:nvPr/>
        </p:nvSpPr>
        <p:spPr>
          <a:xfrm>
            <a:off x="1172300" y="6130932"/>
            <a:ext cx="67538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[Thompson et al., </a:t>
            </a:r>
            <a:r>
              <a:rPr lang="en-US" sz="1400" i="1" dirty="0"/>
              <a:t>Remote Sensing of Environment 216, </a:t>
            </a:r>
            <a:r>
              <a:rPr lang="en-US" sz="1400" dirty="0"/>
              <a:t>2018]</a:t>
            </a:r>
          </a:p>
        </p:txBody>
      </p:sp>
    </p:spTree>
    <p:extLst>
      <p:ext uri="{BB962C8B-B14F-4D97-AF65-F5344CB8AC3E}">
        <p14:creationId xmlns:p14="http://schemas.microsoft.com/office/powerpoint/2010/main" val="1955005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9 Jan.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7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Characterization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0188"/>
            <a:ext cx="2532063" cy="919162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812412"/>
            <a:ext cx="5867400" cy="115938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8799" y="1289192"/>
            <a:ext cx="75626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Gain Matrix: retrieval sensitivity to a change in 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8798" y="2909394"/>
            <a:ext cx="7562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Averaging Kernel Matrix: retrieval sensitivity to a change in the true state vector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8797" y="5015183"/>
            <a:ext cx="78232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diagonal shows the </a:t>
            </a:r>
            <a:r>
              <a:rPr lang="en-US" sz="2400" i="1" dirty="0"/>
              <a:t>Degrees of Freedom</a:t>
            </a:r>
            <a:r>
              <a:rPr lang="en-US" sz="2400" dirty="0"/>
              <a:t> (DOF) for the retrieved value.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41" t="53277" r="77717" b="19049"/>
          <a:stretch/>
        </p:blipFill>
        <p:spPr>
          <a:xfrm>
            <a:off x="7589134" y="1334617"/>
            <a:ext cx="294469" cy="370813"/>
          </a:xfrm>
          <a:prstGeom prst="rect">
            <a:avLst/>
          </a:prstGeom>
        </p:spPr>
      </p:pic>
      <p:pic>
        <p:nvPicPr>
          <p:cNvPr id="13" name="Content Placeholder 6">
            <a:extLst>
              <a:ext uri="{FF2B5EF4-FFF2-40B4-BE49-F238E27FC236}">
                <a16:creationId xmlns:a16="http://schemas.microsoft.com/office/drawing/2014/main" id="{832DB29C-749F-8948-AA0D-C4E84F925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19" y="4040192"/>
            <a:ext cx="2532400" cy="91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65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9 Jan.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8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“Averaging Kernels”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6400" y="1268808"/>
            <a:ext cx="78232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Rows of the A matrix show sensitivity of the retrieval to different elements of the true state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49" y="2292576"/>
            <a:ext cx="8268198" cy="243182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01449" y="4724399"/>
            <a:ext cx="78232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E.G. The H</a:t>
            </a:r>
            <a:r>
              <a:rPr lang="en-US" sz="2400" baseline="-25000" dirty="0"/>
              <a:t>2</a:t>
            </a:r>
            <a:r>
              <a:rPr lang="en-US" sz="2400" dirty="0"/>
              <a:t>O estimate transparently leverages information across the VSWIR spectrum (though mostly in the strong absorption features)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C3F415-C9E2-6E41-892E-3E20F81A926D}"/>
              </a:ext>
            </a:extLst>
          </p:cNvPr>
          <p:cNvSpPr/>
          <p:nvPr/>
        </p:nvSpPr>
        <p:spPr>
          <a:xfrm>
            <a:off x="1990419" y="6185098"/>
            <a:ext cx="67538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[Thompson et al., </a:t>
            </a:r>
            <a:r>
              <a:rPr lang="en-US" sz="1400" i="1" dirty="0"/>
              <a:t>Remote Sensing of Environment 216, </a:t>
            </a:r>
            <a:r>
              <a:rPr lang="en-US" sz="1400" dirty="0"/>
              <a:t>2018]</a:t>
            </a:r>
          </a:p>
        </p:txBody>
      </p:sp>
    </p:spTree>
    <p:extLst>
      <p:ext uri="{BB962C8B-B14F-4D97-AF65-F5344CB8AC3E}">
        <p14:creationId xmlns:p14="http://schemas.microsoft.com/office/powerpoint/2010/main" val="1701475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9 Jan.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9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Degrees Of Freedom (DOF)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3657600"/>
            <a:ext cx="8034034" cy="2286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799" y="1694565"/>
            <a:ext cx="4283717" cy="134896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9900" y="1224025"/>
            <a:ext cx="5702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Total DOF at solution for </a:t>
            </a:r>
            <a:r>
              <a:rPr lang="en-US" sz="2400" b="1"/>
              <a:t>each spectrum: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8267" y="3043535"/>
            <a:ext cx="2456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DOF per channel: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58F6F3-B698-4B46-9636-9A62A36E7DA9}"/>
              </a:ext>
            </a:extLst>
          </p:cNvPr>
          <p:cNvSpPr/>
          <p:nvPr/>
        </p:nvSpPr>
        <p:spPr>
          <a:xfrm>
            <a:off x="1706328" y="6154321"/>
            <a:ext cx="67538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[Thompson et al., </a:t>
            </a:r>
            <a:r>
              <a:rPr lang="en-US" sz="1400" i="1" dirty="0"/>
              <a:t>Remote Sensing of Environment 216, </a:t>
            </a:r>
            <a:r>
              <a:rPr lang="en-US" sz="1400" dirty="0"/>
              <a:t>2018]</a:t>
            </a:r>
          </a:p>
        </p:txBody>
      </p:sp>
    </p:spTree>
    <p:extLst>
      <p:ext uri="{BB962C8B-B14F-4D97-AF65-F5344CB8AC3E}">
        <p14:creationId xmlns:p14="http://schemas.microsoft.com/office/powerpoint/2010/main" val="1534745427"/>
      </p:ext>
    </p:extLst>
  </p:cSld>
  <p:clrMapOvr>
    <a:masterClrMapping/>
  </p:clrMapOvr>
</p:sld>
</file>

<file path=ppt/theme/theme1.xml><?xml version="1.0" encoding="utf-8"?>
<a:theme xmlns:a="http://schemas.openxmlformats.org/drawingml/2006/main" name="NASA-JPL White Templates">
  <a:themeElements>
    <a:clrScheme name="JPL Colors - Feb2015">
      <a:dk1>
        <a:srgbClr val="000000"/>
      </a:dk1>
      <a:lt1>
        <a:srgbClr val="FFFFFF"/>
      </a:lt1>
      <a:dk2>
        <a:srgbClr val="D0D3D4"/>
      </a:dk2>
      <a:lt2>
        <a:srgbClr val="75787B"/>
      </a:lt2>
      <a:accent1>
        <a:srgbClr val="32373B"/>
      </a:accent1>
      <a:accent2>
        <a:srgbClr val="EE2737"/>
      </a:accent2>
      <a:accent3>
        <a:srgbClr val="BA0C2F"/>
      </a:accent3>
      <a:accent4>
        <a:srgbClr val="410706"/>
      </a:accent4>
      <a:accent5>
        <a:srgbClr val="6083AA"/>
      </a:accent5>
      <a:accent6>
        <a:srgbClr val="FFFFFF"/>
      </a:accent6>
      <a:hlink>
        <a:srgbClr val="BA0C2F"/>
      </a:hlink>
      <a:folHlink>
        <a:srgbClr val="BA0C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NASA-JPL White Templates</Template>
  <TotalTime>631</TotalTime>
  <Words>595</Words>
  <Application>Microsoft Macintosh PowerPoint</Application>
  <PresentationFormat>On-screen Show (4:3)</PresentationFormat>
  <Paragraphs>90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Times</vt:lpstr>
      <vt:lpstr>NASA-JPL White Templates</vt:lpstr>
      <vt:lpstr>PowerPoint Presentation</vt:lpstr>
      <vt:lpstr>PowerPoint Presentation</vt:lpstr>
      <vt:lpstr>Case study [Thompson et al.,  Remote Sensing of Environment 218, 2018]</vt:lpstr>
      <vt:lpstr>Total uncertainty budget</vt:lpstr>
      <vt:lpstr>Demonstrating closed uncertainty budgets: Posterior uncertainty compared to actual discrepancies   [Thompson et al., Remote Sensing of Environment 216, 2018]</vt:lpstr>
      <vt:lpstr>Uncertainty predictions fully explain discrepancies</vt:lpstr>
      <vt:lpstr>Characterization</vt:lpstr>
      <vt:lpstr>“Averaging Kernels”</vt:lpstr>
      <vt:lpstr>Degrees Of Freedom (DOF)</vt:lpstr>
      <vt:lpstr>Posterior Error decomposition</vt:lpstr>
      <vt:lpstr>Sample-based posterior estimation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R. Thompson</dc:creator>
  <cp:lastModifiedBy>David R. Thompson</cp:lastModifiedBy>
  <cp:revision>85</cp:revision>
  <cp:lastPrinted>2014-07-14T23:49:38Z</cp:lastPrinted>
  <dcterms:created xsi:type="dcterms:W3CDTF">2019-07-06T21:56:51Z</dcterms:created>
  <dcterms:modified xsi:type="dcterms:W3CDTF">2019-08-06T18:22:50Z</dcterms:modified>
</cp:coreProperties>
</file>

<file path=docProps/thumbnail.jpeg>
</file>